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varScale="1">
        <p:scale>
          <a:sx n="80" d="100"/>
          <a:sy n="80" d="100"/>
        </p:scale>
        <p:origin x="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0908D9-8911-4E9D-893C-2C25E42BB9CF}" type="datetimeFigureOut">
              <a:rPr lang="en-IN" smtClean="0"/>
              <a:t>26-06-2024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903472-9765-4345-95D7-1D9805BEEE6C}" type="slidenum">
              <a:rPr lang="en-IN" smtClean="0"/>
              <a:t>‹#›</a:t>
            </a:fld>
            <a:endParaRPr lang="en-IN"/>
          </a:p>
        </p:txBody>
      </p:sp>
    </p:spTree>
    <p:extLst>
      <p:ext uri="{BB962C8B-B14F-4D97-AF65-F5344CB8AC3E}">
        <p14:creationId xmlns:p14="http://schemas.microsoft.com/office/powerpoint/2010/main" val="3904739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9903472-9765-4345-95D7-1D9805BEEE6C}" type="slidenum">
              <a:rPr lang="en-IN" smtClean="0"/>
              <a:t>11</a:t>
            </a:fld>
            <a:endParaRPr lang="en-IN"/>
          </a:p>
        </p:txBody>
      </p:sp>
    </p:spTree>
    <p:extLst>
      <p:ext uri="{BB962C8B-B14F-4D97-AF65-F5344CB8AC3E}">
        <p14:creationId xmlns:p14="http://schemas.microsoft.com/office/powerpoint/2010/main" val="3271140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2682054-AB76-4747-B78F-99761AEE2814}" type="datetimeFigureOut">
              <a:rPr lang="en-IN" smtClean="0"/>
              <a:t>26-06-2024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1879169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682054-AB76-4747-B78F-99761AEE2814}" type="datetimeFigureOut">
              <a:rPr lang="en-IN" smtClean="0"/>
              <a:t>26-06-2024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18505859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2682054-AB76-4747-B78F-99761AEE2814}" type="datetimeFigureOut">
              <a:rPr lang="en-IN" smtClean="0"/>
              <a:t>26-06-2024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3369698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2682054-AB76-4747-B78F-99761AEE2814}" type="datetimeFigureOut">
              <a:rPr lang="en-IN" smtClean="0"/>
              <a:t>26-06-2024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FE2E3B-5132-4F88-A4F7-858702EFD8B6}"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0923141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682054-AB76-4747-B78F-99761AEE2814}" type="datetimeFigureOut">
              <a:rPr lang="en-IN" smtClean="0"/>
              <a:t>26-06-2024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1793035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2682054-AB76-4747-B78F-99761AEE2814}" type="datetimeFigureOut">
              <a:rPr lang="en-IN" smtClean="0"/>
              <a:t>26-06-2024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23248193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2682054-AB76-4747-B78F-99761AEE2814}" type="datetimeFigureOut">
              <a:rPr lang="en-IN" smtClean="0"/>
              <a:t>26-06-2024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868505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682054-AB76-4747-B78F-99761AEE2814}" type="datetimeFigureOut">
              <a:rPr lang="en-IN" smtClean="0"/>
              <a:t>26-06-2024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35958349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682054-AB76-4747-B78F-99761AEE2814}" type="datetimeFigureOut">
              <a:rPr lang="en-IN" smtClean="0"/>
              <a:t>26-06-2024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10395176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02682054-AB76-4747-B78F-99761AEE2814}" type="datetimeFigureOut">
              <a:rPr lang="en-IN" smtClean="0"/>
              <a:t>26-06-2024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3038429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682054-AB76-4747-B78F-99761AEE2814}" type="datetimeFigureOut">
              <a:rPr lang="en-IN" smtClean="0"/>
              <a:t>26-06-2024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1000295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682054-AB76-4747-B78F-99761AEE2814}" type="datetimeFigureOut">
              <a:rPr lang="en-IN" smtClean="0"/>
              <a:t>26-06-2024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2577489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82054-AB76-4747-B78F-99761AEE2814}" type="datetimeFigureOut">
              <a:rPr lang="en-IN" smtClean="0"/>
              <a:t>26-06-2024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799588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2682054-AB76-4747-B78F-99761AEE2814}" type="datetimeFigureOut">
              <a:rPr lang="en-IN" smtClean="0"/>
              <a:t>26-06-2024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437348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2682054-AB76-4747-B78F-99761AEE2814}" type="datetimeFigureOut">
              <a:rPr lang="en-IN" smtClean="0"/>
              <a:t>26-06-2024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274356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2682054-AB76-4747-B78F-99761AEE2814}" type="datetimeFigureOut">
              <a:rPr lang="en-IN" smtClean="0"/>
              <a:t>26-06-2024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24944184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682054-AB76-4747-B78F-99761AEE2814}" type="datetimeFigureOut">
              <a:rPr lang="en-IN" smtClean="0"/>
              <a:t>26-06-2024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1FE2E3B-5132-4F88-A4F7-858702EFD8B6}" type="slidenum">
              <a:rPr lang="en-IN" smtClean="0"/>
              <a:t>‹#›</a:t>
            </a:fld>
            <a:endParaRPr lang="en-IN"/>
          </a:p>
        </p:txBody>
      </p:sp>
    </p:spTree>
    <p:extLst>
      <p:ext uri="{BB962C8B-B14F-4D97-AF65-F5344CB8AC3E}">
        <p14:creationId xmlns:p14="http://schemas.microsoft.com/office/powerpoint/2010/main" val="3886759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hyperlink" Target="https://commons.wikimedia.org/wiki/File:Resort_Hotel_Olivean_Shodoshima_Japan01s3.jpg" TargetMode="Externa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6.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alphaModFix amt="81000"/>
            <a:lum/>
            <a:extLst>
              <a:ext uri="{837473B0-CC2E-450A-ABE3-18F120FF3D39}">
                <a1611:picAttrSrcUrl xmlns:a1611="http://schemas.microsoft.com/office/drawing/2016/11/main" r:id="rId20"/>
              </a:ext>
            </a:extLst>
          </a:blip>
          <a:srcRect/>
          <a:stretch>
            <a:fillRect t="-19000" b="-5000"/>
          </a:stretch>
        </a:blip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1">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2">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3">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4">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2682054-AB76-4747-B78F-99761AEE2814}" type="datetimeFigureOut">
              <a:rPr lang="en-IN" smtClean="0"/>
              <a:t>26-06-2024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1FE2E3B-5132-4F88-A4F7-858702EFD8B6}" type="slidenum">
              <a:rPr lang="en-IN" smtClean="0"/>
              <a:t>‹#›</a:t>
            </a:fld>
            <a:endParaRPr lang="en-IN"/>
          </a:p>
        </p:txBody>
      </p:sp>
    </p:spTree>
    <p:extLst>
      <p:ext uri="{BB962C8B-B14F-4D97-AF65-F5344CB8AC3E}">
        <p14:creationId xmlns:p14="http://schemas.microsoft.com/office/powerpoint/2010/main" val="846229151"/>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pxhere.com/en/photo/82783" TargetMode="External"/><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D32B6-6EAD-2F04-2B86-ECC32FC64AB5}"/>
              </a:ext>
            </a:extLst>
          </p:cNvPr>
          <p:cNvSpPr>
            <a:spLocks noGrp="1"/>
          </p:cNvSpPr>
          <p:nvPr>
            <p:ph type="ctrTitle"/>
          </p:nvPr>
        </p:nvSpPr>
        <p:spPr/>
        <p:txBody>
          <a:bodyPr/>
          <a:lstStyle/>
          <a:p>
            <a:r>
              <a:rPr lang="en-IN" b="1" dirty="0">
                <a:solidFill>
                  <a:schemeClr val="tx1"/>
                </a:solidFill>
              </a:rPr>
              <a:t>Hotel Reservation Analysis</a:t>
            </a:r>
          </a:p>
        </p:txBody>
      </p:sp>
      <p:sp>
        <p:nvSpPr>
          <p:cNvPr id="3" name="Subtitle 2">
            <a:extLst>
              <a:ext uri="{FF2B5EF4-FFF2-40B4-BE49-F238E27FC236}">
                <a16:creationId xmlns:a16="http://schemas.microsoft.com/office/drawing/2014/main" id="{50F6DC4D-4CC4-6EC0-3BA0-63B8A0CD912B}"/>
              </a:ext>
            </a:extLst>
          </p:cNvPr>
          <p:cNvSpPr>
            <a:spLocks noGrp="1"/>
          </p:cNvSpPr>
          <p:nvPr>
            <p:ph type="subTitle" idx="1"/>
          </p:nvPr>
        </p:nvSpPr>
        <p:spPr/>
        <p:txBody>
          <a:bodyPr>
            <a:normAutofit fontScale="70000" lnSpcReduction="20000"/>
          </a:bodyPr>
          <a:lstStyle/>
          <a:p>
            <a:r>
              <a:rPr lang="en-IN" b="1" dirty="0">
                <a:solidFill>
                  <a:schemeClr val="tx1"/>
                </a:solidFill>
              </a:rPr>
              <a:t>Presented by :- Alim </a:t>
            </a:r>
            <a:r>
              <a:rPr lang="en-IN" b="1" dirty="0" err="1">
                <a:solidFill>
                  <a:schemeClr val="tx1"/>
                </a:solidFill>
              </a:rPr>
              <a:t>kamruddin</a:t>
            </a:r>
            <a:r>
              <a:rPr lang="en-IN" b="1" dirty="0">
                <a:solidFill>
                  <a:schemeClr val="tx1"/>
                </a:solidFill>
              </a:rPr>
              <a:t> </a:t>
            </a:r>
            <a:r>
              <a:rPr lang="en-IN" b="1" dirty="0" err="1">
                <a:solidFill>
                  <a:schemeClr val="tx1"/>
                </a:solidFill>
              </a:rPr>
              <a:t>chogle</a:t>
            </a:r>
            <a:r>
              <a:rPr lang="en-IN" b="1" dirty="0">
                <a:solidFill>
                  <a:schemeClr val="tx1"/>
                </a:solidFill>
              </a:rPr>
              <a:t> </a:t>
            </a:r>
          </a:p>
          <a:p>
            <a:r>
              <a:rPr lang="en-IN" b="1" dirty="0">
                <a:solidFill>
                  <a:schemeClr val="tx1"/>
                </a:solidFill>
              </a:rPr>
              <a:t>Data </a:t>
            </a:r>
            <a:r>
              <a:rPr lang="en-IN" b="1" dirty="0" err="1">
                <a:solidFill>
                  <a:schemeClr val="tx1"/>
                </a:solidFill>
              </a:rPr>
              <a:t>analst</a:t>
            </a:r>
            <a:r>
              <a:rPr lang="en-IN" b="1" dirty="0">
                <a:solidFill>
                  <a:schemeClr val="tx1"/>
                </a:solidFill>
              </a:rPr>
              <a:t> intern</a:t>
            </a:r>
          </a:p>
          <a:p>
            <a:r>
              <a:rPr lang="en-IN" b="1" dirty="0">
                <a:solidFill>
                  <a:schemeClr val="tx1"/>
                </a:solidFill>
              </a:rPr>
              <a:t>batch :- mip-da-10</a:t>
            </a:r>
          </a:p>
          <a:p>
            <a:endParaRPr lang="en-IN" dirty="0"/>
          </a:p>
        </p:txBody>
      </p:sp>
    </p:spTree>
    <p:extLst>
      <p:ext uri="{BB962C8B-B14F-4D97-AF65-F5344CB8AC3E}">
        <p14:creationId xmlns:p14="http://schemas.microsoft.com/office/powerpoint/2010/main" val="164987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2CE20E-5DAD-D7AC-FED3-1987FE658E98}"/>
              </a:ext>
            </a:extLst>
          </p:cNvPr>
          <p:cNvSpPr>
            <a:spLocks noGrp="1"/>
          </p:cNvSpPr>
          <p:nvPr>
            <p:ph idx="1"/>
          </p:nvPr>
        </p:nvSpPr>
        <p:spPr>
          <a:xfrm>
            <a:off x="1131887" y="661988"/>
            <a:ext cx="8946541" cy="5534024"/>
          </a:xfrm>
        </p:spPr>
        <p:txBody>
          <a:bodyPr/>
          <a:lstStyle/>
          <a:p>
            <a:r>
              <a:rPr lang="en-US" dirty="0"/>
              <a:t>How many reservations were made for the year 20XX (replace XX with the desired year)?</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r>
              <a:rPr lang="en-IN" dirty="0"/>
              <a:t>Inference : there is no reservation in year 2023.</a:t>
            </a:r>
          </a:p>
          <a:p>
            <a:pPr marL="0" indent="0">
              <a:buNone/>
            </a:pPr>
            <a:endParaRPr lang="en-IN" dirty="0"/>
          </a:p>
        </p:txBody>
      </p:sp>
      <p:pic>
        <p:nvPicPr>
          <p:cNvPr id="5" name="Picture 4">
            <a:extLst>
              <a:ext uri="{FF2B5EF4-FFF2-40B4-BE49-F238E27FC236}">
                <a16:creationId xmlns:a16="http://schemas.microsoft.com/office/drawing/2014/main" id="{C7B5A6F6-EFCE-88A8-CBC6-723E37EF5C71}"/>
              </a:ext>
            </a:extLst>
          </p:cNvPr>
          <p:cNvPicPr>
            <a:picLocks noChangeAspect="1"/>
          </p:cNvPicPr>
          <p:nvPr/>
        </p:nvPicPr>
        <p:blipFill rotWithShape="1">
          <a:blip r:embed="rId2"/>
          <a:srcRect l="13258" t="14167" r="60694" b="50565"/>
          <a:stretch/>
        </p:blipFill>
        <p:spPr>
          <a:xfrm>
            <a:off x="1445342" y="1612490"/>
            <a:ext cx="4650658" cy="3541987"/>
          </a:xfrm>
          <a:prstGeom prst="rect">
            <a:avLst/>
          </a:prstGeom>
        </p:spPr>
      </p:pic>
    </p:spTree>
    <p:extLst>
      <p:ext uri="{BB962C8B-B14F-4D97-AF65-F5344CB8AC3E}">
        <p14:creationId xmlns:p14="http://schemas.microsoft.com/office/powerpoint/2010/main" val="2334502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9D949A-0875-9CB1-4239-384A01C4ECD9}"/>
              </a:ext>
            </a:extLst>
          </p:cNvPr>
          <p:cNvSpPr>
            <a:spLocks noGrp="1"/>
          </p:cNvSpPr>
          <p:nvPr>
            <p:ph idx="1"/>
          </p:nvPr>
        </p:nvSpPr>
        <p:spPr>
          <a:xfrm>
            <a:off x="1131887" y="552450"/>
            <a:ext cx="8946541" cy="5753099"/>
          </a:xfrm>
        </p:spPr>
        <p:txBody>
          <a:bodyPr/>
          <a:lstStyle/>
          <a:p>
            <a:r>
              <a:rPr lang="en-US" dirty="0"/>
              <a:t>What is the most commonly booked room type?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marL="0" indent="0">
              <a:buNone/>
            </a:pPr>
            <a:r>
              <a:rPr lang="en-US" dirty="0"/>
              <a:t>Inference : most commonly </a:t>
            </a:r>
            <a:r>
              <a:rPr lang="en-US" dirty="0" err="1"/>
              <a:t>room_type</a:t>
            </a:r>
            <a:r>
              <a:rPr lang="en-US" dirty="0"/>
              <a:t> 1 is booked 534 times.</a:t>
            </a:r>
          </a:p>
        </p:txBody>
      </p:sp>
      <p:pic>
        <p:nvPicPr>
          <p:cNvPr id="7" name="Picture 6">
            <a:extLst>
              <a:ext uri="{FF2B5EF4-FFF2-40B4-BE49-F238E27FC236}">
                <a16:creationId xmlns:a16="http://schemas.microsoft.com/office/drawing/2014/main" id="{72E7AA46-B28B-DAF2-D747-0E2380A43DE0}"/>
              </a:ext>
            </a:extLst>
          </p:cNvPr>
          <p:cNvPicPr>
            <a:picLocks noChangeAspect="1"/>
          </p:cNvPicPr>
          <p:nvPr/>
        </p:nvPicPr>
        <p:blipFill rotWithShape="1">
          <a:blip r:embed="rId3"/>
          <a:srcRect l="14141" t="14445" r="55234" b="50000"/>
          <a:stretch/>
        </p:blipFill>
        <p:spPr>
          <a:xfrm>
            <a:off x="1724024" y="990600"/>
            <a:ext cx="4638081" cy="3028950"/>
          </a:xfrm>
          <a:prstGeom prst="rect">
            <a:avLst/>
          </a:prstGeom>
        </p:spPr>
      </p:pic>
    </p:spTree>
    <p:extLst>
      <p:ext uri="{BB962C8B-B14F-4D97-AF65-F5344CB8AC3E}">
        <p14:creationId xmlns:p14="http://schemas.microsoft.com/office/powerpoint/2010/main" val="34729543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7FFF06F-C1D9-2A57-091A-C842E5365616}"/>
              </a:ext>
            </a:extLst>
          </p:cNvPr>
          <p:cNvSpPr>
            <a:spLocks noGrp="1"/>
          </p:cNvSpPr>
          <p:nvPr>
            <p:ph idx="1"/>
          </p:nvPr>
        </p:nvSpPr>
        <p:spPr>
          <a:xfrm>
            <a:off x="1103312" y="504826"/>
            <a:ext cx="8946541" cy="5743574"/>
          </a:xfrm>
        </p:spPr>
        <p:txBody>
          <a:bodyPr/>
          <a:lstStyle/>
          <a:p>
            <a:r>
              <a:rPr lang="en-US" dirty="0"/>
              <a:t>How many reservations fall on a weekend (</a:t>
            </a:r>
            <a:r>
              <a:rPr lang="en-US" dirty="0" err="1"/>
              <a:t>no_of_weekend_nights</a:t>
            </a:r>
            <a:r>
              <a:rPr lang="en-US" dirty="0"/>
              <a:t> &gt; 0)?</a:t>
            </a:r>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Inference : 383 reservations on Weekends .</a:t>
            </a:r>
          </a:p>
        </p:txBody>
      </p:sp>
      <p:pic>
        <p:nvPicPr>
          <p:cNvPr id="5" name="Picture 4">
            <a:extLst>
              <a:ext uri="{FF2B5EF4-FFF2-40B4-BE49-F238E27FC236}">
                <a16:creationId xmlns:a16="http://schemas.microsoft.com/office/drawing/2014/main" id="{F46D88C5-8D9E-2F16-33B4-80531BF81596}"/>
              </a:ext>
            </a:extLst>
          </p:cNvPr>
          <p:cNvPicPr>
            <a:picLocks noChangeAspect="1"/>
          </p:cNvPicPr>
          <p:nvPr/>
        </p:nvPicPr>
        <p:blipFill rotWithShape="1">
          <a:blip r:embed="rId2"/>
          <a:srcRect l="13906" t="14584" r="59922" b="50000"/>
          <a:stretch/>
        </p:blipFill>
        <p:spPr>
          <a:xfrm>
            <a:off x="1628775" y="1371599"/>
            <a:ext cx="4638675" cy="3530933"/>
          </a:xfrm>
          <a:prstGeom prst="rect">
            <a:avLst/>
          </a:prstGeom>
        </p:spPr>
      </p:pic>
    </p:spTree>
    <p:extLst>
      <p:ext uri="{BB962C8B-B14F-4D97-AF65-F5344CB8AC3E}">
        <p14:creationId xmlns:p14="http://schemas.microsoft.com/office/powerpoint/2010/main" val="23309829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6A0533-7065-0177-3C5E-27CEB565C4FE}"/>
              </a:ext>
            </a:extLst>
          </p:cNvPr>
          <p:cNvSpPr>
            <a:spLocks noGrp="1"/>
          </p:cNvSpPr>
          <p:nvPr>
            <p:ph idx="1"/>
          </p:nvPr>
        </p:nvSpPr>
        <p:spPr>
          <a:xfrm>
            <a:off x="1103312" y="571500"/>
            <a:ext cx="8946541" cy="5676899"/>
          </a:xfrm>
        </p:spPr>
        <p:txBody>
          <a:bodyPr/>
          <a:lstStyle/>
          <a:p>
            <a:r>
              <a:rPr lang="en-US" dirty="0"/>
              <a:t>What is the highest and lowest lead time for reservations?</a:t>
            </a:r>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Inference : highest lead time is 443 and no lowest lead time.</a:t>
            </a:r>
          </a:p>
        </p:txBody>
      </p:sp>
      <p:pic>
        <p:nvPicPr>
          <p:cNvPr id="5" name="Picture 4">
            <a:extLst>
              <a:ext uri="{FF2B5EF4-FFF2-40B4-BE49-F238E27FC236}">
                <a16:creationId xmlns:a16="http://schemas.microsoft.com/office/drawing/2014/main" id="{75F769DE-0670-9C7B-FD51-D25F80339FE8}"/>
              </a:ext>
            </a:extLst>
          </p:cNvPr>
          <p:cNvPicPr>
            <a:picLocks noChangeAspect="1"/>
          </p:cNvPicPr>
          <p:nvPr/>
        </p:nvPicPr>
        <p:blipFill rotWithShape="1">
          <a:blip r:embed="rId2"/>
          <a:srcRect l="13984" t="14584" r="44844" b="50000"/>
          <a:stretch/>
        </p:blipFill>
        <p:spPr>
          <a:xfrm>
            <a:off x="1704974" y="1000125"/>
            <a:ext cx="6338569" cy="3067050"/>
          </a:xfrm>
          <a:prstGeom prst="rect">
            <a:avLst/>
          </a:prstGeom>
        </p:spPr>
      </p:pic>
    </p:spTree>
    <p:extLst>
      <p:ext uri="{BB962C8B-B14F-4D97-AF65-F5344CB8AC3E}">
        <p14:creationId xmlns:p14="http://schemas.microsoft.com/office/powerpoint/2010/main" val="34235643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B284AC-DDC4-8090-832E-6FC7E1DAEA03}"/>
              </a:ext>
            </a:extLst>
          </p:cNvPr>
          <p:cNvSpPr>
            <a:spLocks noGrp="1"/>
          </p:cNvSpPr>
          <p:nvPr>
            <p:ph idx="1"/>
          </p:nvPr>
        </p:nvSpPr>
        <p:spPr>
          <a:xfrm>
            <a:off x="1169987" y="533400"/>
            <a:ext cx="8946541" cy="5619749"/>
          </a:xfrm>
        </p:spPr>
        <p:txBody>
          <a:bodyPr/>
          <a:lstStyle/>
          <a:p>
            <a:r>
              <a:rPr lang="en-US" dirty="0"/>
              <a:t>What is the most common market segment type for reservations?</a:t>
            </a:r>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Inference : most market segment type for reservation is online and 518 reservation gets online </a:t>
            </a:r>
          </a:p>
        </p:txBody>
      </p:sp>
      <p:pic>
        <p:nvPicPr>
          <p:cNvPr id="5" name="Picture 4">
            <a:extLst>
              <a:ext uri="{FF2B5EF4-FFF2-40B4-BE49-F238E27FC236}">
                <a16:creationId xmlns:a16="http://schemas.microsoft.com/office/drawing/2014/main" id="{31518B14-F2AE-DD7D-2418-FE3D75A9654D}"/>
              </a:ext>
            </a:extLst>
          </p:cNvPr>
          <p:cNvPicPr>
            <a:picLocks noChangeAspect="1"/>
          </p:cNvPicPr>
          <p:nvPr/>
        </p:nvPicPr>
        <p:blipFill rotWithShape="1">
          <a:blip r:embed="rId2"/>
          <a:srcRect l="13750" t="14306" r="54141" b="50000"/>
          <a:stretch/>
        </p:blipFill>
        <p:spPr>
          <a:xfrm>
            <a:off x="1638299" y="1228724"/>
            <a:ext cx="5705475" cy="3567659"/>
          </a:xfrm>
          <a:prstGeom prst="rect">
            <a:avLst/>
          </a:prstGeom>
        </p:spPr>
      </p:pic>
    </p:spTree>
    <p:extLst>
      <p:ext uri="{BB962C8B-B14F-4D97-AF65-F5344CB8AC3E}">
        <p14:creationId xmlns:p14="http://schemas.microsoft.com/office/powerpoint/2010/main" val="32469032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2CC1A0-D994-7743-DE04-D0645BF53617}"/>
              </a:ext>
            </a:extLst>
          </p:cNvPr>
          <p:cNvSpPr>
            <a:spLocks noGrp="1"/>
          </p:cNvSpPr>
          <p:nvPr>
            <p:ph idx="1"/>
          </p:nvPr>
        </p:nvSpPr>
        <p:spPr>
          <a:xfrm>
            <a:off x="1103312" y="585788"/>
            <a:ext cx="8946541" cy="5686424"/>
          </a:xfrm>
        </p:spPr>
        <p:txBody>
          <a:bodyPr/>
          <a:lstStyle/>
          <a:p>
            <a:r>
              <a:rPr lang="en-US" dirty="0"/>
              <a:t>How many reservations have a booking status of "Confirmed"?</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Inference : no reservations were confirmed .</a:t>
            </a:r>
          </a:p>
          <a:p>
            <a:pPr marL="0" indent="0">
              <a:buNone/>
            </a:pPr>
            <a:endParaRPr lang="en-IN" dirty="0"/>
          </a:p>
        </p:txBody>
      </p:sp>
      <p:pic>
        <p:nvPicPr>
          <p:cNvPr id="5" name="Picture 4">
            <a:extLst>
              <a:ext uri="{FF2B5EF4-FFF2-40B4-BE49-F238E27FC236}">
                <a16:creationId xmlns:a16="http://schemas.microsoft.com/office/drawing/2014/main" id="{AF53F4B9-5C0D-3482-F743-BACA9AAF16D2}"/>
              </a:ext>
            </a:extLst>
          </p:cNvPr>
          <p:cNvPicPr>
            <a:picLocks noChangeAspect="1"/>
          </p:cNvPicPr>
          <p:nvPr/>
        </p:nvPicPr>
        <p:blipFill rotWithShape="1">
          <a:blip r:embed="rId2"/>
          <a:srcRect l="13828" t="14445" r="53204" b="50000"/>
          <a:stretch/>
        </p:blipFill>
        <p:spPr>
          <a:xfrm>
            <a:off x="1685924" y="990599"/>
            <a:ext cx="5134348" cy="3114675"/>
          </a:xfrm>
          <a:prstGeom prst="rect">
            <a:avLst/>
          </a:prstGeom>
        </p:spPr>
      </p:pic>
    </p:spTree>
    <p:extLst>
      <p:ext uri="{BB962C8B-B14F-4D97-AF65-F5344CB8AC3E}">
        <p14:creationId xmlns:p14="http://schemas.microsoft.com/office/powerpoint/2010/main" val="40488761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788882-4287-2794-F96B-24D1344A36DB}"/>
              </a:ext>
            </a:extLst>
          </p:cNvPr>
          <p:cNvSpPr>
            <a:spLocks noGrp="1"/>
          </p:cNvSpPr>
          <p:nvPr>
            <p:ph idx="1"/>
          </p:nvPr>
        </p:nvSpPr>
        <p:spPr>
          <a:xfrm>
            <a:off x="1150937" y="657225"/>
            <a:ext cx="8946541" cy="5543549"/>
          </a:xfrm>
        </p:spPr>
        <p:txBody>
          <a:bodyPr/>
          <a:lstStyle/>
          <a:p>
            <a:r>
              <a:rPr lang="en-US" dirty="0"/>
              <a:t>What is the total number of adults and children across all reservations?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marL="0" indent="0">
              <a:buNone/>
            </a:pPr>
            <a:r>
              <a:rPr lang="en-US" dirty="0"/>
              <a:t>Inference : Total Adults are 1316 and children 69 across all reservation.</a:t>
            </a:r>
          </a:p>
          <a:p>
            <a:pPr marL="0" indent="0">
              <a:buNone/>
            </a:pPr>
            <a:r>
              <a:rPr lang="en-US" dirty="0"/>
              <a:t> </a:t>
            </a:r>
          </a:p>
          <a:p>
            <a:endParaRPr lang="en-IN" dirty="0"/>
          </a:p>
        </p:txBody>
      </p:sp>
      <p:pic>
        <p:nvPicPr>
          <p:cNvPr id="5" name="Picture 4">
            <a:extLst>
              <a:ext uri="{FF2B5EF4-FFF2-40B4-BE49-F238E27FC236}">
                <a16:creationId xmlns:a16="http://schemas.microsoft.com/office/drawing/2014/main" id="{45111504-4877-4BA8-DD7E-81B0C4D37BB1}"/>
              </a:ext>
            </a:extLst>
          </p:cNvPr>
          <p:cNvPicPr>
            <a:picLocks noChangeAspect="1"/>
          </p:cNvPicPr>
          <p:nvPr/>
        </p:nvPicPr>
        <p:blipFill rotWithShape="1">
          <a:blip r:embed="rId2"/>
          <a:srcRect l="13593" t="15139" r="44062" b="49027"/>
          <a:stretch/>
        </p:blipFill>
        <p:spPr>
          <a:xfrm>
            <a:off x="1523999" y="1514474"/>
            <a:ext cx="6363143" cy="3028951"/>
          </a:xfrm>
          <a:prstGeom prst="rect">
            <a:avLst/>
          </a:prstGeom>
        </p:spPr>
      </p:pic>
    </p:spTree>
    <p:extLst>
      <p:ext uri="{BB962C8B-B14F-4D97-AF65-F5344CB8AC3E}">
        <p14:creationId xmlns:p14="http://schemas.microsoft.com/office/powerpoint/2010/main" val="39823211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B4CCBE-9D84-BD6D-0A14-9F35F9241928}"/>
              </a:ext>
            </a:extLst>
          </p:cNvPr>
          <p:cNvSpPr>
            <a:spLocks noGrp="1"/>
          </p:cNvSpPr>
          <p:nvPr>
            <p:ph idx="1"/>
          </p:nvPr>
        </p:nvSpPr>
        <p:spPr>
          <a:xfrm>
            <a:off x="1160462" y="514350"/>
            <a:ext cx="8946541" cy="5695949"/>
          </a:xfrm>
        </p:spPr>
        <p:txBody>
          <a:bodyPr/>
          <a:lstStyle/>
          <a:p>
            <a:r>
              <a:rPr lang="en-US" dirty="0"/>
              <a:t>What is the average number of weekend nights for reservations involving children?</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Inference : average number of weekend night for reservations involving children is 1.</a:t>
            </a:r>
            <a:endParaRPr lang="en-IN" dirty="0"/>
          </a:p>
        </p:txBody>
      </p:sp>
      <p:pic>
        <p:nvPicPr>
          <p:cNvPr id="5" name="Picture 4">
            <a:extLst>
              <a:ext uri="{FF2B5EF4-FFF2-40B4-BE49-F238E27FC236}">
                <a16:creationId xmlns:a16="http://schemas.microsoft.com/office/drawing/2014/main" id="{02ACDAC2-F2D8-80D5-A082-8E83F7AB0E6F}"/>
              </a:ext>
            </a:extLst>
          </p:cNvPr>
          <p:cNvPicPr>
            <a:picLocks noChangeAspect="1"/>
          </p:cNvPicPr>
          <p:nvPr/>
        </p:nvPicPr>
        <p:blipFill rotWithShape="1">
          <a:blip r:embed="rId2"/>
          <a:srcRect l="13984" t="14307" r="48204" b="48332"/>
          <a:stretch/>
        </p:blipFill>
        <p:spPr>
          <a:xfrm>
            <a:off x="1619251" y="1343025"/>
            <a:ext cx="5600699" cy="3112785"/>
          </a:xfrm>
          <a:prstGeom prst="rect">
            <a:avLst/>
          </a:prstGeom>
        </p:spPr>
      </p:pic>
    </p:spTree>
    <p:extLst>
      <p:ext uri="{BB962C8B-B14F-4D97-AF65-F5344CB8AC3E}">
        <p14:creationId xmlns:p14="http://schemas.microsoft.com/office/powerpoint/2010/main" val="23710243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A0E367-C8EE-8588-B3A4-4CF9750FC1A1}"/>
              </a:ext>
            </a:extLst>
          </p:cNvPr>
          <p:cNvSpPr>
            <a:spLocks noGrp="1"/>
          </p:cNvSpPr>
          <p:nvPr>
            <p:ph idx="1"/>
          </p:nvPr>
        </p:nvSpPr>
        <p:spPr>
          <a:xfrm>
            <a:off x="1103312" y="571500"/>
            <a:ext cx="8946541" cy="5676899"/>
          </a:xfrm>
        </p:spPr>
        <p:txBody>
          <a:bodyPr/>
          <a:lstStyle/>
          <a:p>
            <a:r>
              <a:rPr lang="en-US" dirty="0"/>
              <a:t>How many reservations were made in each month of the year?</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Inference : 700 reservation in one month.</a:t>
            </a:r>
          </a:p>
          <a:p>
            <a:pPr marL="0" indent="0">
              <a:buNone/>
            </a:pPr>
            <a:endParaRPr lang="en-IN" dirty="0"/>
          </a:p>
        </p:txBody>
      </p:sp>
      <p:pic>
        <p:nvPicPr>
          <p:cNvPr id="5" name="Picture 4">
            <a:extLst>
              <a:ext uri="{FF2B5EF4-FFF2-40B4-BE49-F238E27FC236}">
                <a16:creationId xmlns:a16="http://schemas.microsoft.com/office/drawing/2014/main" id="{EE5A968D-4671-2305-D3A7-5D4CB4239627}"/>
              </a:ext>
            </a:extLst>
          </p:cNvPr>
          <p:cNvPicPr>
            <a:picLocks noChangeAspect="1"/>
          </p:cNvPicPr>
          <p:nvPr/>
        </p:nvPicPr>
        <p:blipFill rotWithShape="1">
          <a:blip r:embed="rId2"/>
          <a:srcRect l="14141" t="12222" r="55937" b="50000"/>
          <a:stretch/>
        </p:blipFill>
        <p:spPr>
          <a:xfrm>
            <a:off x="1724025" y="1247775"/>
            <a:ext cx="5257800" cy="3733998"/>
          </a:xfrm>
          <a:prstGeom prst="rect">
            <a:avLst/>
          </a:prstGeom>
        </p:spPr>
      </p:pic>
    </p:spTree>
    <p:extLst>
      <p:ext uri="{BB962C8B-B14F-4D97-AF65-F5344CB8AC3E}">
        <p14:creationId xmlns:p14="http://schemas.microsoft.com/office/powerpoint/2010/main" val="25469983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145E40-5201-8082-49E9-2F7D8BF73196}"/>
              </a:ext>
            </a:extLst>
          </p:cNvPr>
          <p:cNvSpPr>
            <a:spLocks noGrp="1"/>
          </p:cNvSpPr>
          <p:nvPr>
            <p:ph idx="1"/>
          </p:nvPr>
        </p:nvSpPr>
        <p:spPr>
          <a:xfrm>
            <a:off x="1103312" y="561976"/>
            <a:ext cx="8946541" cy="5686424"/>
          </a:xfrm>
        </p:spPr>
        <p:txBody>
          <a:bodyPr>
            <a:normAutofit fontScale="92500" lnSpcReduction="10000"/>
          </a:bodyPr>
          <a:lstStyle/>
          <a:p>
            <a:r>
              <a:rPr lang="en-US" dirty="0"/>
              <a:t>What is the average number of nights (both weekend and weekday) spent by guests for each room type?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marL="0" indent="0">
              <a:buNone/>
            </a:pPr>
            <a:r>
              <a:rPr lang="en-US" dirty="0"/>
              <a:t>Inference : Type 1 has average night of 2.8, Type 4 has average night of 3.8,Type 2 has average night of 3, Type 6 has average night of 3.6, Type 5 has average of night 2.5 and Type 7 has average night of 2.6</a:t>
            </a:r>
          </a:p>
          <a:p>
            <a:pPr marL="0" indent="0">
              <a:buNone/>
            </a:pPr>
            <a:r>
              <a:rPr lang="en-US" dirty="0"/>
              <a:t> </a:t>
            </a:r>
            <a:endParaRPr lang="en-IN" dirty="0"/>
          </a:p>
        </p:txBody>
      </p:sp>
      <p:pic>
        <p:nvPicPr>
          <p:cNvPr id="5" name="Picture 4">
            <a:extLst>
              <a:ext uri="{FF2B5EF4-FFF2-40B4-BE49-F238E27FC236}">
                <a16:creationId xmlns:a16="http://schemas.microsoft.com/office/drawing/2014/main" id="{03FFD49D-3688-81D5-E61E-9912CC68E514}"/>
              </a:ext>
            </a:extLst>
          </p:cNvPr>
          <p:cNvPicPr>
            <a:picLocks noChangeAspect="1"/>
          </p:cNvPicPr>
          <p:nvPr/>
        </p:nvPicPr>
        <p:blipFill rotWithShape="1">
          <a:blip r:embed="rId2"/>
          <a:srcRect l="13906" t="14375" r="39454" b="40486"/>
          <a:stretch/>
        </p:blipFill>
        <p:spPr>
          <a:xfrm>
            <a:off x="1466850" y="1171575"/>
            <a:ext cx="6543675" cy="3562304"/>
          </a:xfrm>
          <a:prstGeom prst="rect">
            <a:avLst/>
          </a:prstGeom>
        </p:spPr>
      </p:pic>
    </p:spTree>
    <p:extLst>
      <p:ext uri="{BB962C8B-B14F-4D97-AF65-F5344CB8AC3E}">
        <p14:creationId xmlns:p14="http://schemas.microsoft.com/office/powerpoint/2010/main" val="3024656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2CD47-3DE7-4445-65D8-5F1E9D85BC9A}"/>
              </a:ext>
            </a:extLst>
          </p:cNvPr>
          <p:cNvSpPr>
            <a:spLocks noGrp="1"/>
          </p:cNvSpPr>
          <p:nvPr>
            <p:ph type="title"/>
          </p:nvPr>
        </p:nvSpPr>
        <p:spPr/>
        <p:txBody>
          <a:bodyPr/>
          <a:lstStyle/>
          <a:p>
            <a:r>
              <a:rPr lang="en-IN" dirty="0"/>
              <a:t>Table of content</a:t>
            </a:r>
          </a:p>
        </p:txBody>
      </p:sp>
      <p:sp>
        <p:nvSpPr>
          <p:cNvPr id="12" name="Content Placeholder 11">
            <a:extLst>
              <a:ext uri="{FF2B5EF4-FFF2-40B4-BE49-F238E27FC236}">
                <a16:creationId xmlns:a16="http://schemas.microsoft.com/office/drawing/2014/main" id="{6551E864-606B-CD38-B1C0-82A6AD66E5E6}"/>
              </a:ext>
            </a:extLst>
          </p:cNvPr>
          <p:cNvSpPr>
            <a:spLocks noGrp="1"/>
          </p:cNvSpPr>
          <p:nvPr>
            <p:ph idx="1"/>
          </p:nvPr>
        </p:nvSpPr>
        <p:spPr/>
        <p:txBody>
          <a:bodyPr/>
          <a:lstStyle/>
          <a:p>
            <a:r>
              <a:rPr lang="en-IN" dirty="0"/>
              <a:t>Introduction</a:t>
            </a:r>
          </a:p>
          <a:p>
            <a:r>
              <a:rPr lang="en-IN" dirty="0"/>
              <a:t>Problem Statement</a:t>
            </a:r>
          </a:p>
          <a:p>
            <a:r>
              <a:rPr lang="en-IN" dirty="0"/>
              <a:t>Data Description</a:t>
            </a:r>
          </a:p>
          <a:p>
            <a:r>
              <a:rPr lang="en-IN" dirty="0"/>
              <a:t>Objectives</a:t>
            </a:r>
          </a:p>
          <a:p>
            <a:r>
              <a:rPr lang="en-IN" dirty="0"/>
              <a:t>Data Exploration and Analysis</a:t>
            </a:r>
          </a:p>
          <a:p>
            <a:r>
              <a:rPr lang="en-IN"/>
              <a:t>Conclusion </a:t>
            </a:r>
            <a:endParaRPr lang="en-IN" dirty="0"/>
          </a:p>
        </p:txBody>
      </p:sp>
      <p:pic>
        <p:nvPicPr>
          <p:cNvPr id="14" name="Picture 13">
            <a:extLst>
              <a:ext uri="{FF2B5EF4-FFF2-40B4-BE49-F238E27FC236}">
                <a16:creationId xmlns:a16="http://schemas.microsoft.com/office/drawing/2014/main" id="{5D236414-DCDE-F7F7-7714-1C38716BF7C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576582" y="2343150"/>
            <a:ext cx="6246374" cy="4195481"/>
          </a:xfrm>
          <a:prstGeom prst="rect">
            <a:avLst/>
          </a:prstGeom>
          <a:effectLst>
            <a:outerShdw blurRad="50800" dist="50800" dir="5400000" algn="ctr" rotWithShape="0">
              <a:srgbClr val="000000"/>
            </a:outerShdw>
          </a:effectLst>
        </p:spPr>
      </p:pic>
    </p:spTree>
    <p:extLst>
      <p:ext uri="{BB962C8B-B14F-4D97-AF65-F5344CB8AC3E}">
        <p14:creationId xmlns:p14="http://schemas.microsoft.com/office/powerpoint/2010/main" val="2669398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303E7D-3523-0132-0097-995316B22BA9}"/>
              </a:ext>
            </a:extLst>
          </p:cNvPr>
          <p:cNvSpPr>
            <a:spLocks noGrp="1"/>
          </p:cNvSpPr>
          <p:nvPr>
            <p:ph idx="1"/>
          </p:nvPr>
        </p:nvSpPr>
        <p:spPr>
          <a:xfrm>
            <a:off x="1103312" y="523876"/>
            <a:ext cx="8946541" cy="5724524"/>
          </a:xfrm>
        </p:spPr>
        <p:txBody>
          <a:bodyPr/>
          <a:lstStyle/>
          <a:p>
            <a:r>
              <a:rPr lang="en-US" dirty="0"/>
              <a:t>For reservations involving children, what is the most common room type, and what is the average price for that room type?</a:t>
            </a:r>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pPr marL="0" indent="0">
              <a:buNone/>
            </a:pPr>
            <a:r>
              <a:rPr lang="en-IN" dirty="0"/>
              <a:t>Inference : average price for that room type involving children is 123.12.</a:t>
            </a:r>
          </a:p>
        </p:txBody>
      </p:sp>
      <p:pic>
        <p:nvPicPr>
          <p:cNvPr id="5" name="Picture 4">
            <a:extLst>
              <a:ext uri="{FF2B5EF4-FFF2-40B4-BE49-F238E27FC236}">
                <a16:creationId xmlns:a16="http://schemas.microsoft.com/office/drawing/2014/main" id="{14AA9B3C-0D58-E401-6FC3-D5126A6F7441}"/>
              </a:ext>
            </a:extLst>
          </p:cNvPr>
          <p:cNvPicPr>
            <a:picLocks noChangeAspect="1"/>
          </p:cNvPicPr>
          <p:nvPr/>
        </p:nvPicPr>
        <p:blipFill rotWithShape="1">
          <a:blip r:embed="rId2"/>
          <a:srcRect l="14141" t="14861" r="46875" b="48195"/>
          <a:stretch/>
        </p:blipFill>
        <p:spPr>
          <a:xfrm>
            <a:off x="1724024" y="1333499"/>
            <a:ext cx="6257925" cy="3335888"/>
          </a:xfrm>
          <a:prstGeom prst="rect">
            <a:avLst/>
          </a:prstGeom>
        </p:spPr>
      </p:pic>
    </p:spTree>
    <p:extLst>
      <p:ext uri="{BB962C8B-B14F-4D97-AF65-F5344CB8AC3E}">
        <p14:creationId xmlns:p14="http://schemas.microsoft.com/office/powerpoint/2010/main" val="7429354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0DE153-28C5-0F70-9FC8-E5DAAE4D38D3}"/>
              </a:ext>
            </a:extLst>
          </p:cNvPr>
          <p:cNvSpPr>
            <a:spLocks noGrp="1"/>
          </p:cNvSpPr>
          <p:nvPr>
            <p:ph idx="1"/>
          </p:nvPr>
        </p:nvSpPr>
        <p:spPr>
          <a:xfrm>
            <a:off x="1103312" y="657226"/>
            <a:ext cx="8946541" cy="5591174"/>
          </a:xfrm>
        </p:spPr>
        <p:txBody>
          <a:bodyPr/>
          <a:lstStyle/>
          <a:p>
            <a:r>
              <a:rPr lang="en-US" dirty="0"/>
              <a:t>Find the market segment type that generates the highest average price per room.</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Inference : market segment type is online and highest average price per room is 112.45.</a:t>
            </a:r>
          </a:p>
          <a:p>
            <a:endParaRPr lang="en-IN" dirty="0"/>
          </a:p>
        </p:txBody>
      </p:sp>
      <p:pic>
        <p:nvPicPr>
          <p:cNvPr id="5" name="Picture 4">
            <a:extLst>
              <a:ext uri="{FF2B5EF4-FFF2-40B4-BE49-F238E27FC236}">
                <a16:creationId xmlns:a16="http://schemas.microsoft.com/office/drawing/2014/main" id="{9FAF4145-3F53-28A7-E291-46F946FAC7DF}"/>
              </a:ext>
            </a:extLst>
          </p:cNvPr>
          <p:cNvPicPr>
            <a:picLocks noChangeAspect="1"/>
          </p:cNvPicPr>
          <p:nvPr/>
        </p:nvPicPr>
        <p:blipFill rotWithShape="1">
          <a:blip r:embed="rId2"/>
          <a:srcRect l="13516" t="14584" r="46406" b="48194"/>
          <a:stretch/>
        </p:blipFill>
        <p:spPr>
          <a:xfrm>
            <a:off x="1571625" y="1523999"/>
            <a:ext cx="6057900" cy="3164751"/>
          </a:xfrm>
          <a:prstGeom prst="rect">
            <a:avLst/>
          </a:prstGeom>
        </p:spPr>
      </p:pic>
    </p:spTree>
    <p:extLst>
      <p:ext uri="{BB962C8B-B14F-4D97-AF65-F5344CB8AC3E}">
        <p14:creationId xmlns:p14="http://schemas.microsoft.com/office/powerpoint/2010/main" val="23055607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55B44-B8BC-0F59-9CC5-88029045DF2F}"/>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BDE5D152-4DAA-99E3-741E-2D4FD8E0B974}"/>
              </a:ext>
            </a:extLst>
          </p:cNvPr>
          <p:cNvSpPr>
            <a:spLocks noGrp="1"/>
          </p:cNvSpPr>
          <p:nvPr>
            <p:ph idx="1"/>
          </p:nvPr>
        </p:nvSpPr>
        <p:spPr/>
        <p:txBody>
          <a:bodyPr/>
          <a:lstStyle/>
          <a:p>
            <a:pPr marL="0" indent="0">
              <a:buNone/>
            </a:pPr>
            <a:r>
              <a:rPr lang="en-US" dirty="0"/>
              <a:t>Through this project, we aim to demonstrate the value of data-driven decision-making in the hospitality industry. By leveraging SQL for comprehensive data analysis, we seek to empower hotel management with actionable insights that drive strategic decision-making, operational efficiency, and ultimately, superior guest experiences.</a:t>
            </a:r>
          </a:p>
          <a:p>
            <a:endParaRPr lang="en-IN" dirty="0"/>
          </a:p>
        </p:txBody>
      </p:sp>
    </p:spTree>
    <p:extLst>
      <p:ext uri="{BB962C8B-B14F-4D97-AF65-F5344CB8AC3E}">
        <p14:creationId xmlns:p14="http://schemas.microsoft.com/office/powerpoint/2010/main" val="634933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9A1CC-F557-A679-7799-D915E5CC7635}"/>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967662C9-FFEB-66E7-3B86-3143C1D7B381}"/>
              </a:ext>
            </a:extLst>
          </p:cNvPr>
          <p:cNvSpPr>
            <a:spLocks noGrp="1"/>
          </p:cNvSpPr>
          <p:nvPr>
            <p:ph idx="1"/>
          </p:nvPr>
        </p:nvSpPr>
        <p:spPr/>
        <p:txBody>
          <a:bodyPr/>
          <a:lstStyle/>
          <a:p>
            <a:r>
              <a:rPr lang="en-US" dirty="0"/>
              <a:t>The hospitality industry thrives on understanding guest preferences, booking trends, and operational metrics to deliver exceptional guest experiences. In this project, we delve into a comprehensive analysis of a hotel reservations dataset using SQL, aiming to uncover valuable insights that can inform strategic decisions and enhance operational efficiencies.</a:t>
            </a:r>
            <a:endParaRPr lang="en-IN" dirty="0"/>
          </a:p>
        </p:txBody>
      </p:sp>
    </p:spTree>
    <p:extLst>
      <p:ext uri="{BB962C8B-B14F-4D97-AF65-F5344CB8AC3E}">
        <p14:creationId xmlns:p14="http://schemas.microsoft.com/office/powerpoint/2010/main" val="37635169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7D7ED-9DC8-28D5-5FFD-B25FB9C6938A}"/>
              </a:ext>
            </a:extLst>
          </p:cNvPr>
          <p:cNvSpPr>
            <a:spLocks noGrp="1"/>
          </p:cNvSpPr>
          <p:nvPr>
            <p:ph type="title"/>
          </p:nvPr>
        </p:nvSpPr>
        <p:spPr/>
        <p:txBody>
          <a:bodyPr/>
          <a:lstStyle/>
          <a:p>
            <a:r>
              <a:rPr lang="en-US" b="1" dirty="0"/>
              <a:t>Dataset Overview</a:t>
            </a:r>
            <a:endParaRPr lang="en-IN" dirty="0"/>
          </a:p>
        </p:txBody>
      </p:sp>
      <p:sp>
        <p:nvSpPr>
          <p:cNvPr id="3" name="Content Placeholder 2">
            <a:extLst>
              <a:ext uri="{FF2B5EF4-FFF2-40B4-BE49-F238E27FC236}">
                <a16:creationId xmlns:a16="http://schemas.microsoft.com/office/drawing/2014/main" id="{19036FA0-2A0C-B5FC-CBB1-B0E189DF27A9}"/>
              </a:ext>
            </a:extLst>
          </p:cNvPr>
          <p:cNvSpPr>
            <a:spLocks noGrp="1"/>
          </p:cNvSpPr>
          <p:nvPr>
            <p:ph idx="1"/>
          </p:nvPr>
        </p:nvSpPr>
        <p:spPr/>
        <p:txBody>
          <a:bodyPr>
            <a:normAutofit/>
          </a:bodyPr>
          <a:lstStyle/>
          <a:p>
            <a:r>
              <a:rPr lang="en-US" dirty="0"/>
              <a:t>The dataset comprises detailed information on hotel reservations, including booking IDs, guest demographics (number of adults and children), reservation specifics (room type, meal plan), booking dynamics (lead time), arrival dates, market segments, average room prices, and booking statuses. Each entry represents a unique reservation, offering a wealth of data for analysis.</a:t>
            </a:r>
          </a:p>
        </p:txBody>
      </p:sp>
    </p:spTree>
    <p:extLst>
      <p:ext uri="{BB962C8B-B14F-4D97-AF65-F5344CB8AC3E}">
        <p14:creationId xmlns:p14="http://schemas.microsoft.com/office/powerpoint/2010/main" val="11756572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25E384-FA2E-8EF6-EFF6-BA4E46EA86BD}"/>
              </a:ext>
            </a:extLst>
          </p:cNvPr>
          <p:cNvSpPr>
            <a:spLocks noGrp="1"/>
          </p:cNvSpPr>
          <p:nvPr>
            <p:ph idx="1"/>
          </p:nvPr>
        </p:nvSpPr>
        <p:spPr>
          <a:xfrm>
            <a:off x="1103312" y="447676"/>
            <a:ext cx="8946541" cy="5800724"/>
          </a:xfrm>
        </p:spPr>
        <p:txBody>
          <a:bodyPr>
            <a:normAutofit fontScale="92500" lnSpcReduction="20000"/>
          </a:bodyPr>
          <a:lstStyle/>
          <a:p>
            <a:r>
              <a:rPr lang="en-US" dirty="0" err="1"/>
              <a:t>Booking_ID</a:t>
            </a:r>
            <a:r>
              <a:rPr lang="en-US" dirty="0"/>
              <a:t>: A unique identifier for each hotel reservation.</a:t>
            </a:r>
          </a:p>
          <a:p>
            <a:r>
              <a:rPr lang="en-US" dirty="0" err="1"/>
              <a:t>no_of_adults</a:t>
            </a:r>
            <a:r>
              <a:rPr lang="en-US" dirty="0"/>
              <a:t>: The number of adults in the reservation.</a:t>
            </a:r>
          </a:p>
          <a:p>
            <a:r>
              <a:rPr lang="en-US" dirty="0" err="1"/>
              <a:t>no_of_children</a:t>
            </a:r>
            <a:r>
              <a:rPr lang="en-US" dirty="0"/>
              <a:t>: The number of children in the reservation.</a:t>
            </a:r>
          </a:p>
          <a:p>
            <a:r>
              <a:rPr lang="en-US" dirty="0" err="1"/>
              <a:t>no_of_weekend_nights</a:t>
            </a:r>
            <a:r>
              <a:rPr lang="en-US" dirty="0"/>
              <a:t>: The number of nights in the reservation that fall on</a:t>
            </a:r>
          </a:p>
          <a:p>
            <a:r>
              <a:rPr lang="en-US" dirty="0"/>
              <a:t>weekends.</a:t>
            </a:r>
          </a:p>
          <a:p>
            <a:r>
              <a:rPr lang="en-US" dirty="0" err="1"/>
              <a:t>no_of_week_nights</a:t>
            </a:r>
            <a:r>
              <a:rPr lang="en-US" dirty="0"/>
              <a:t>: The number of nights in the reservation that fall on</a:t>
            </a:r>
          </a:p>
          <a:p>
            <a:r>
              <a:rPr lang="en-US" dirty="0"/>
              <a:t>weekdays.</a:t>
            </a:r>
          </a:p>
          <a:p>
            <a:r>
              <a:rPr lang="en-US" dirty="0" err="1"/>
              <a:t>type_of_meal_plan</a:t>
            </a:r>
            <a:r>
              <a:rPr lang="en-US" dirty="0"/>
              <a:t>: The meal plan chosen by the guests.</a:t>
            </a:r>
          </a:p>
          <a:p>
            <a:r>
              <a:rPr lang="en-US" dirty="0" err="1"/>
              <a:t>room_type_reserved</a:t>
            </a:r>
            <a:r>
              <a:rPr lang="en-US" dirty="0"/>
              <a:t>: The type of room reserved by the guests.</a:t>
            </a:r>
          </a:p>
          <a:p>
            <a:r>
              <a:rPr lang="en-US" dirty="0" err="1"/>
              <a:t>lead_time</a:t>
            </a:r>
            <a:r>
              <a:rPr lang="en-US" dirty="0"/>
              <a:t>: The number of days between booking and arrival.</a:t>
            </a:r>
          </a:p>
          <a:p>
            <a:r>
              <a:rPr lang="en-US" dirty="0" err="1"/>
              <a:t>arrival_date</a:t>
            </a:r>
            <a:r>
              <a:rPr lang="en-US" dirty="0"/>
              <a:t>: The date of arrival.</a:t>
            </a:r>
          </a:p>
          <a:p>
            <a:r>
              <a:rPr lang="en-US" dirty="0" err="1"/>
              <a:t>market_segment_type</a:t>
            </a:r>
            <a:r>
              <a:rPr lang="en-US" dirty="0"/>
              <a:t>: The market segment to which the reservation</a:t>
            </a:r>
          </a:p>
          <a:p>
            <a:r>
              <a:rPr lang="en-US" dirty="0"/>
              <a:t>belongs.</a:t>
            </a:r>
          </a:p>
          <a:p>
            <a:r>
              <a:rPr lang="en-US" dirty="0" err="1"/>
              <a:t>avg_price_per_room</a:t>
            </a:r>
            <a:r>
              <a:rPr lang="en-US" dirty="0"/>
              <a:t>: The average price per room in the reservation.</a:t>
            </a:r>
          </a:p>
          <a:p>
            <a:r>
              <a:rPr lang="en-US" dirty="0" err="1"/>
              <a:t>booking_status</a:t>
            </a:r>
            <a:r>
              <a:rPr lang="en-US" dirty="0"/>
              <a:t>: The status of the booking.</a:t>
            </a:r>
            <a:endParaRPr lang="en-IN" dirty="0"/>
          </a:p>
          <a:p>
            <a:endParaRPr lang="en-IN" dirty="0"/>
          </a:p>
        </p:txBody>
      </p:sp>
    </p:spTree>
    <p:extLst>
      <p:ext uri="{BB962C8B-B14F-4D97-AF65-F5344CB8AC3E}">
        <p14:creationId xmlns:p14="http://schemas.microsoft.com/office/powerpoint/2010/main" val="15927498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6DC67-0AD8-8D49-5309-D891E858CB8C}"/>
              </a:ext>
            </a:extLst>
          </p:cNvPr>
          <p:cNvSpPr>
            <a:spLocks noGrp="1"/>
          </p:cNvSpPr>
          <p:nvPr>
            <p:ph type="title"/>
          </p:nvPr>
        </p:nvSpPr>
        <p:spPr/>
        <p:txBody>
          <a:bodyPr/>
          <a:lstStyle/>
          <a:p>
            <a:r>
              <a:rPr lang="en-IN" dirty="0"/>
              <a:t>Objectives</a:t>
            </a:r>
          </a:p>
        </p:txBody>
      </p:sp>
      <p:sp>
        <p:nvSpPr>
          <p:cNvPr id="3" name="Content Placeholder 2">
            <a:extLst>
              <a:ext uri="{FF2B5EF4-FFF2-40B4-BE49-F238E27FC236}">
                <a16:creationId xmlns:a16="http://schemas.microsoft.com/office/drawing/2014/main" id="{E597FB78-50EA-FF6B-DCC9-4DC0BD735C72}"/>
              </a:ext>
            </a:extLst>
          </p:cNvPr>
          <p:cNvSpPr>
            <a:spLocks noGrp="1"/>
          </p:cNvSpPr>
          <p:nvPr>
            <p:ph idx="1"/>
          </p:nvPr>
        </p:nvSpPr>
        <p:spPr/>
        <p:txBody>
          <a:bodyPr>
            <a:normAutofit/>
          </a:bodyPr>
          <a:lstStyle/>
          <a:p>
            <a:pPr>
              <a:buFont typeface="+mj-lt"/>
              <a:buAutoNum type="arabicPeriod"/>
            </a:pPr>
            <a:r>
              <a:rPr lang="en-US" b="1" dirty="0"/>
              <a:t>Quantitative Analysis:</a:t>
            </a:r>
            <a:r>
              <a:rPr lang="en-US" dirty="0"/>
              <a:t> Determine the total number of reservations, average lead time, and distribution of reservations over time to identify peak booking periods.</a:t>
            </a:r>
          </a:p>
          <a:p>
            <a:pPr>
              <a:buFont typeface="+mj-lt"/>
              <a:buAutoNum type="arabicPeriod"/>
            </a:pPr>
            <a:r>
              <a:rPr lang="en-US" b="1" dirty="0"/>
              <a:t>Guest Preferences:</a:t>
            </a:r>
            <a:r>
              <a:rPr lang="en-US" dirty="0"/>
              <a:t> Analyze popular meal plans and room types preferred by guests to understand booking trends and optimize inventory management.</a:t>
            </a:r>
          </a:p>
          <a:p>
            <a:pPr>
              <a:buFont typeface="+mj-lt"/>
              <a:buAutoNum type="arabicPeriod"/>
            </a:pPr>
            <a:r>
              <a:rPr lang="en-US" b="1" dirty="0"/>
              <a:t>Market Segmentation:</a:t>
            </a:r>
            <a:r>
              <a:rPr lang="en-US" dirty="0"/>
              <a:t> Identify the most common market segments booking the hotel, analyze their contribution to revenue, and uncover trends in booking behavior across different segments.</a:t>
            </a:r>
          </a:p>
          <a:p>
            <a:pPr>
              <a:buFont typeface="+mj-lt"/>
              <a:buAutoNum type="arabicPeriod"/>
            </a:pPr>
            <a:r>
              <a:rPr lang="en-US" b="1" dirty="0"/>
              <a:t>Operational Insights:</a:t>
            </a:r>
            <a:r>
              <a:rPr lang="en-US" dirty="0"/>
              <a:t> Explore the impact of children on reservation characteristics, such as average room price and length of stay, to tailor service offerings and improve guest satisfaction.</a:t>
            </a:r>
          </a:p>
          <a:p>
            <a:endParaRPr lang="en-IN" dirty="0"/>
          </a:p>
        </p:txBody>
      </p:sp>
    </p:spTree>
    <p:extLst>
      <p:ext uri="{BB962C8B-B14F-4D97-AF65-F5344CB8AC3E}">
        <p14:creationId xmlns:p14="http://schemas.microsoft.com/office/powerpoint/2010/main" val="82442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EC1DA-5EB7-A810-2472-884C606993FE}"/>
              </a:ext>
            </a:extLst>
          </p:cNvPr>
          <p:cNvSpPr>
            <a:spLocks noGrp="1"/>
          </p:cNvSpPr>
          <p:nvPr>
            <p:ph type="title"/>
          </p:nvPr>
        </p:nvSpPr>
        <p:spPr/>
        <p:txBody>
          <a:bodyPr/>
          <a:lstStyle/>
          <a:p>
            <a:r>
              <a:rPr lang="en-IN" dirty="0"/>
              <a:t>Data Exploration and Analysis</a:t>
            </a:r>
          </a:p>
        </p:txBody>
      </p:sp>
      <p:sp>
        <p:nvSpPr>
          <p:cNvPr id="3" name="Content Placeholder 2">
            <a:extLst>
              <a:ext uri="{FF2B5EF4-FFF2-40B4-BE49-F238E27FC236}">
                <a16:creationId xmlns:a16="http://schemas.microsoft.com/office/drawing/2014/main" id="{55A59FA7-7A67-ECE5-1C2F-8E5B32B8C50D}"/>
              </a:ext>
            </a:extLst>
          </p:cNvPr>
          <p:cNvSpPr>
            <a:spLocks noGrp="1"/>
          </p:cNvSpPr>
          <p:nvPr>
            <p:ph idx="1"/>
          </p:nvPr>
        </p:nvSpPr>
        <p:spPr>
          <a:xfrm>
            <a:off x="1103312" y="2052918"/>
            <a:ext cx="8946541" cy="4700307"/>
          </a:xfrm>
        </p:spPr>
        <p:txBody>
          <a:bodyPr>
            <a:normAutofit/>
          </a:bodyPr>
          <a:lstStyle/>
          <a:p>
            <a:pPr marL="457200" indent="-457200">
              <a:buFont typeface="+mj-lt"/>
              <a:buAutoNum type="arabicPeriod"/>
            </a:pPr>
            <a:r>
              <a:rPr lang="en-US" dirty="0"/>
              <a:t>What is the total number of reservations in the dataset?</a:t>
            </a: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0" indent="0">
              <a:buNone/>
            </a:pPr>
            <a:endParaRPr lang="en-IN" dirty="0"/>
          </a:p>
          <a:p>
            <a:pPr marL="0" indent="0">
              <a:buNone/>
            </a:pPr>
            <a:endParaRPr lang="en-IN" dirty="0"/>
          </a:p>
          <a:p>
            <a:pPr marL="0" indent="0">
              <a:buNone/>
            </a:pPr>
            <a:r>
              <a:rPr lang="en-IN" dirty="0"/>
              <a:t>Inference :- total reservation is 700</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p:txBody>
      </p:sp>
      <p:pic>
        <p:nvPicPr>
          <p:cNvPr id="5" name="Picture 4">
            <a:extLst>
              <a:ext uri="{FF2B5EF4-FFF2-40B4-BE49-F238E27FC236}">
                <a16:creationId xmlns:a16="http://schemas.microsoft.com/office/drawing/2014/main" id="{71D97021-8E46-D83D-A43A-FF5C230FB3C2}"/>
              </a:ext>
            </a:extLst>
          </p:cNvPr>
          <p:cNvPicPr>
            <a:picLocks noChangeAspect="1"/>
          </p:cNvPicPr>
          <p:nvPr/>
        </p:nvPicPr>
        <p:blipFill rotWithShape="1">
          <a:blip r:embed="rId2"/>
          <a:srcRect l="14141" t="17778" r="53515" b="50000"/>
          <a:stretch/>
        </p:blipFill>
        <p:spPr>
          <a:xfrm>
            <a:off x="1724024" y="2524124"/>
            <a:ext cx="5705476" cy="3197271"/>
          </a:xfrm>
          <a:prstGeom prst="rect">
            <a:avLst/>
          </a:prstGeom>
        </p:spPr>
      </p:pic>
    </p:spTree>
    <p:extLst>
      <p:ext uri="{BB962C8B-B14F-4D97-AF65-F5344CB8AC3E}">
        <p14:creationId xmlns:p14="http://schemas.microsoft.com/office/powerpoint/2010/main" val="3496154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77BEBC-DA05-7C84-57FF-AE04DC5D5112}"/>
              </a:ext>
            </a:extLst>
          </p:cNvPr>
          <p:cNvSpPr>
            <a:spLocks noGrp="1"/>
          </p:cNvSpPr>
          <p:nvPr>
            <p:ph idx="1"/>
          </p:nvPr>
        </p:nvSpPr>
        <p:spPr>
          <a:xfrm>
            <a:off x="1103312" y="219076"/>
            <a:ext cx="8946541" cy="6029324"/>
          </a:xfrm>
        </p:spPr>
        <p:txBody>
          <a:bodyPr>
            <a:normAutofit/>
          </a:bodyPr>
          <a:lstStyle/>
          <a:p>
            <a:r>
              <a:rPr lang="en-US" dirty="0"/>
              <a:t>Which meal plan is the most popular among guests?</a:t>
            </a:r>
          </a:p>
          <a:p>
            <a:endParaRPr lang="en-US" dirty="0"/>
          </a:p>
          <a:p>
            <a:endParaRPr lang="en-US" dirty="0"/>
          </a:p>
          <a:p>
            <a:endParaRPr lang="en-US" dirty="0"/>
          </a:p>
          <a:p>
            <a:endParaRPr lang="en-US" dirty="0"/>
          </a:p>
          <a:p>
            <a:endParaRPr lang="en-US" dirty="0"/>
          </a:p>
          <a:p>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Inference: Meal plan 1 is reserved for 527 peoples</a:t>
            </a:r>
          </a:p>
        </p:txBody>
      </p:sp>
      <p:pic>
        <p:nvPicPr>
          <p:cNvPr id="7" name="Picture 6">
            <a:extLst>
              <a:ext uri="{FF2B5EF4-FFF2-40B4-BE49-F238E27FC236}">
                <a16:creationId xmlns:a16="http://schemas.microsoft.com/office/drawing/2014/main" id="{8F690B68-5F94-0930-C9A4-145D55F299BD}"/>
              </a:ext>
            </a:extLst>
          </p:cNvPr>
          <p:cNvPicPr>
            <a:picLocks noChangeAspect="1"/>
          </p:cNvPicPr>
          <p:nvPr/>
        </p:nvPicPr>
        <p:blipFill rotWithShape="1">
          <a:blip r:embed="rId2"/>
          <a:srcRect l="13828" t="14584" r="56641" b="50000"/>
          <a:stretch/>
        </p:blipFill>
        <p:spPr>
          <a:xfrm>
            <a:off x="1438274" y="790574"/>
            <a:ext cx="5172076" cy="3489099"/>
          </a:xfrm>
          <a:prstGeom prst="rect">
            <a:avLst/>
          </a:prstGeom>
        </p:spPr>
      </p:pic>
    </p:spTree>
    <p:extLst>
      <p:ext uri="{BB962C8B-B14F-4D97-AF65-F5344CB8AC3E}">
        <p14:creationId xmlns:p14="http://schemas.microsoft.com/office/powerpoint/2010/main" val="2997342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alpha val="91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EDE63F-D199-88C0-D715-53833A847911}"/>
              </a:ext>
            </a:extLst>
          </p:cNvPr>
          <p:cNvSpPr>
            <a:spLocks noGrp="1"/>
          </p:cNvSpPr>
          <p:nvPr>
            <p:ph idx="1"/>
          </p:nvPr>
        </p:nvSpPr>
        <p:spPr>
          <a:xfrm>
            <a:off x="1103312" y="381000"/>
            <a:ext cx="8946541" cy="5867399"/>
          </a:xfrm>
        </p:spPr>
        <p:txBody>
          <a:bodyPr/>
          <a:lstStyle/>
          <a:p>
            <a:r>
              <a:rPr lang="en-US" dirty="0"/>
              <a:t>What is the average price per room for reservations involving children?</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r>
              <a:rPr lang="en-IN" dirty="0"/>
              <a:t>   Inference: Average price of Hotel room 144.56 with children.</a:t>
            </a:r>
          </a:p>
        </p:txBody>
      </p:sp>
      <p:pic>
        <p:nvPicPr>
          <p:cNvPr id="7" name="Picture 6">
            <a:extLst>
              <a:ext uri="{FF2B5EF4-FFF2-40B4-BE49-F238E27FC236}">
                <a16:creationId xmlns:a16="http://schemas.microsoft.com/office/drawing/2014/main" id="{2D7E73EC-29A1-6EFA-76F3-3AA65A7CFCE0}"/>
              </a:ext>
            </a:extLst>
          </p:cNvPr>
          <p:cNvPicPr>
            <a:picLocks noChangeAspect="1"/>
          </p:cNvPicPr>
          <p:nvPr/>
        </p:nvPicPr>
        <p:blipFill rotWithShape="1">
          <a:blip r:embed="rId2"/>
          <a:srcRect l="13359" t="14306" r="50968" b="50000"/>
          <a:stretch/>
        </p:blipFill>
        <p:spPr>
          <a:xfrm>
            <a:off x="1371600" y="1400175"/>
            <a:ext cx="4349238" cy="2447925"/>
          </a:xfrm>
          <a:prstGeom prst="rect">
            <a:avLst/>
          </a:prstGeom>
        </p:spPr>
      </p:pic>
    </p:spTree>
    <p:extLst>
      <p:ext uri="{BB962C8B-B14F-4D97-AF65-F5344CB8AC3E}">
        <p14:creationId xmlns:p14="http://schemas.microsoft.com/office/powerpoint/2010/main" val="39622551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156</TotalTime>
  <Words>907</Words>
  <Application>Microsoft Office PowerPoint</Application>
  <PresentationFormat>Widescreen</PresentationFormat>
  <Paragraphs>208</Paragraphs>
  <Slides>22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Century Gothic</vt:lpstr>
      <vt:lpstr>Wingdings 3</vt:lpstr>
      <vt:lpstr>Ion</vt:lpstr>
      <vt:lpstr>Hotel Reservation Analysis</vt:lpstr>
      <vt:lpstr>Table of content</vt:lpstr>
      <vt:lpstr>Introduction</vt:lpstr>
      <vt:lpstr>Dataset Overview</vt:lpstr>
      <vt:lpstr>PowerPoint Presentation</vt:lpstr>
      <vt:lpstr>Objectives</vt:lpstr>
      <vt:lpstr>Data Exploration and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Alim Chogle</dc:creator>
  <cp:lastModifiedBy>Alim Chogle</cp:lastModifiedBy>
  <cp:revision>1</cp:revision>
  <dcterms:created xsi:type="dcterms:W3CDTF">2024-06-26T10:47:01Z</dcterms:created>
  <dcterms:modified xsi:type="dcterms:W3CDTF">2024-06-26T13:23:56Z</dcterms:modified>
</cp:coreProperties>
</file>

<file path=docProps/thumbnail.jpeg>
</file>